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64" r:id="rId4"/>
    <p:sldId id="284" r:id="rId5"/>
    <p:sldId id="260" r:id="rId6"/>
    <p:sldId id="261" r:id="rId7"/>
    <p:sldId id="270" r:id="rId8"/>
    <p:sldId id="266" r:id="rId9"/>
    <p:sldId id="267" r:id="rId10"/>
    <p:sldId id="316" r:id="rId11"/>
    <p:sldId id="268" r:id="rId12"/>
    <p:sldId id="289" r:id="rId13"/>
    <p:sldId id="314" r:id="rId14"/>
    <p:sldId id="315" r:id="rId15"/>
    <p:sldId id="277" r:id="rId16"/>
    <p:sldId id="287" r:id="rId17"/>
    <p:sldId id="269" r:id="rId18"/>
  </p:sldIdLst>
  <p:sldSz cx="9144000" cy="5143500" type="screen16x9"/>
  <p:notesSz cx="6858000" cy="9144000"/>
  <p:embeddedFontLst>
    <p:embeddedFont>
      <p:font typeface="Oswald" panose="00000500000000000000" pitchFamily="2" charset="-52"/>
      <p:regular r:id="rId20"/>
      <p:bold r:id="rId21"/>
    </p:embeddedFont>
    <p:embeddedFont>
      <p:font typeface="Raleway" pitchFamily="2" charset="-52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7E5"/>
    <a:srgbClr val="7770AF"/>
    <a:srgbClr val="566AC8"/>
    <a:srgbClr val="8D8CE8"/>
    <a:srgbClr val="705BD3"/>
    <a:srgbClr val="536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61EE7E-12B9-4A90-B35B-79202939260E}">
  <a:tblStyle styleId="{0761EE7E-12B9-4A90-B35B-7920293926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86065" autoAdjust="0"/>
  </p:normalViewPr>
  <p:slideViewPr>
    <p:cSldViewPr snapToGrid="0">
      <p:cViewPr>
        <p:scale>
          <a:sx n="100" d="100"/>
          <a:sy n="100" d="100"/>
        </p:scale>
        <p:origin x="-2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04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483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b8ed53e2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b8ed53e2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2221473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2221473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8c1997cbf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8c1997cbfd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Нашата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мисия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е да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интегрираме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безпроблемно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IoT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продуктите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в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ежедневието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подобрявайки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удобството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ефективността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и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свързаността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за </a:t>
            </a:r>
            <a:r>
              <a:rPr lang="ru-RU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нашите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</a:rPr>
              <a:t> потребители.</a:t>
            </a:r>
            <a:endParaRPr dirty="0">
              <a:latin typeface="+mj-l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Предоставяме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устройва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които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не само правят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домовете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по-умни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по-икономично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а 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достъпни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за хора с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увреждания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bg-BG" dirty="0">
                <a:latin typeface="+mj-lt"/>
              </a:rPr>
              <a:t>Проблеми: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err="1">
                <a:latin typeface="+mj-lt"/>
              </a:rPr>
              <a:t>Хората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искат</a:t>
            </a:r>
            <a:r>
              <a:rPr lang="ru-RU" dirty="0">
                <a:latin typeface="+mj-lt"/>
              </a:rPr>
              <a:t> да направят </a:t>
            </a:r>
            <a:r>
              <a:rPr lang="ru-RU" dirty="0" err="1">
                <a:latin typeface="+mj-lt"/>
              </a:rPr>
              <a:t>своите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домове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по-интелигентни</a:t>
            </a:r>
            <a:r>
              <a:rPr lang="ru-RU" dirty="0">
                <a:latin typeface="+mj-lt"/>
              </a:rPr>
              <a:t> и </a:t>
            </a:r>
            <a:r>
              <a:rPr lang="ru-RU" dirty="0" err="1">
                <a:latin typeface="+mj-lt"/>
              </a:rPr>
              <a:t>икономични</a:t>
            </a:r>
            <a:r>
              <a:rPr lang="ru-RU" dirty="0">
                <a:latin typeface="+mj-lt"/>
              </a:rPr>
              <a:t>, но </a:t>
            </a:r>
            <a:r>
              <a:rPr lang="ru-RU" dirty="0" err="1">
                <a:latin typeface="+mj-lt"/>
              </a:rPr>
              <a:t>съществуващите</a:t>
            </a:r>
            <a:r>
              <a:rPr lang="ru-RU" dirty="0">
                <a:latin typeface="+mj-lt"/>
              </a:rPr>
              <a:t> решения а </a:t>
            </a:r>
            <a:r>
              <a:rPr lang="ru-RU" dirty="0" err="1">
                <a:latin typeface="+mj-lt"/>
              </a:rPr>
              <a:t>скъпи</a:t>
            </a:r>
            <a:r>
              <a:rPr lang="ru-RU" dirty="0">
                <a:latin typeface="+mj-lt"/>
              </a:rPr>
              <a:t> и </a:t>
            </a:r>
            <a:r>
              <a:rPr lang="ru-RU" dirty="0" err="1">
                <a:latin typeface="+mj-lt"/>
              </a:rPr>
              <a:t>сложни</a:t>
            </a:r>
            <a:r>
              <a:rPr lang="ru-RU" dirty="0">
                <a:latin typeface="+mj-lt"/>
              </a:rPr>
              <a:t> за </a:t>
            </a:r>
            <a:r>
              <a:rPr lang="ru-RU" dirty="0" err="1">
                <a:latin typeface="+mj-lt"/>
              </a:rPr>
              <a:t>използване</a:t>
            </a:r>
            <a:r>
              <a:rPr lang="ru-RU" dirty="0">
                <a:latin typeface="+mj-lt"/>
              </a:rPr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err="1">
                <a:latin typeface="+mj-lt"/>
              </a:rPr>
              <a:t>Хората</a:t>
            </a:r>
            <a:r>
              <a:rPr lang="ru-RU" dirty="0">
                <a:latin typeface="+mj-lt"/>
              </a:rPr>
              <a:t> с </a:t>
            </a:r>
            <a:r>
              <a:rPr lang="ru-RU" dirty="0" err="1">
                <a:latin typeface="+mj-lt"/>
              </a:rPr>
              <a:t>увреждания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срещат</a:t>
            </a:r>
            <a:r>
              <a:rPr lang="ru-RU" dirty="0">
                <a:latin typeface="+mj-lt"/>
              </a:rPr>
              <a:t> затруднения при </a:t>
            </a:r>
            <a:r>
              <a:rPr lang="ru-RU" dirty="0" err="1">
                <a:latin typeface="+mj-lt"/>
              </a:rPr>
              <a:t>управлението</a:t>
            </a:r>
            <a:r>
              <a:rPr lang="ru-RU" dirty="0">
                <a:latin typeface="+mj-lt"/>
              </a:rPr>
              <a:t> на </a:t>
            </a:r>
            <a:r>
              <a:rPr lang="ru-RU" dirty="0" err="1">
                <a:latin typeface="+mj-lt"/>
              </a:rPr>
              <a:t>устройствата</a:t>
            </a:r>
            <a:r>
              <a:rPr lang="ru-RU" dirty="0">
                <a:latin typeface="+mj-lt"/>
              </a:rPr>
              <a:t> в дома си, </a:t>
            </a:r>
            <a:r>
              <a:rPr lang="ru-RU" dirty="0" err="1">
                <a:latin typeface="+mj-lt"/>
              </a:rPr>
              <a:t>което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затруднява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ежедневните</a:t>
            </a:r>
            <a:r>
              <a:rPr lang="ru-RU" dirty="0">
                <a:latin typeface="+mj-lt"/>
              </a:rPr>
              <a:t> им </a:t>
            </a:r>
            <a:r>
              <a:rPr lang="ru-RU" dirty="0" err="1">
                <a:latin typeface="+mj-lt"/>
              </a:rPr>
              <a:t>дейности</a:t>
            </a:r>
            <a:r>
              <a:rPr lang="ru-RU" dirty="0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pPr marL="158750" indent="0">
              <a:buNone/>
            </a:pPr>
            <a:r>
              <a:rPr lang="ru-RU" dirty="0" err="1">
                <a:latin typeface="+mj-lt"/>
              </a:rPr>
              <a:t>Собствениците</a:t>
            </a:r>
            <a:r>
              <a:rPr lang="ru-RU" dirty="0">
                <a:latin typeface="+mj-lt"/>
              </a:rPr>
              <a:t> на </a:t>
            </a:r>
            <a:r>
              <a:rPr lang="ru-RU" dirty="0" err="1">
                <a:latin typeface="+mj-lt"/>
              </a:rPr>
              <a:t>домовете</a:t>
            </a:r>
            <a:r>
              <a:rPr lang="ru-RU" dirty="0">
                <a:latin typeface="+mj-lt"/>
              </a:rPr>
              <a:t> се </a:t>
            </a:r>
            <a:r>
              <a:rPr lang="ru-RU" dirty="0" err="1">
                <a:latin typeface="+mj-lt"/>
              </a:rPr>
              <a:t>сблъскват</a:t>
            </a:r>
            <a:r>
              <a:rPr lang="ru-RU" dirty="0">
                <a:latin typeface="+mj-lt"/>
              </a:rPr>
              <a:t> с </a:t>
            </a:r>
            <a:r>
              <a:rPr lang="ru-RU" dirty="0" err="1">
                <a:latin typeface="+mj-lt"/>
              </a:rPr>
              <a:t>проблеми</a:t>
            </a:r>
            <a:r>
              <a:rPr lang="ru-RU" dirty="0">
                <a:latin typeface="+mj-lt"/>
              </a:rPr>
              <a:t> при </a:t>
            </a:r>
            <a:r>
              <a:rPr lang="ru-RU" dirty="0" err="1">
                <a:latin typeface="+mj-lt"/>
              </a:rPr>
              <a:t>интегрирането</a:t>
            </a:r>
            <a:r>
              <a:rPr lang="ru-RU" dirty="0">
                <a:latin typeface="+mj-lt"/>
              </a:rPr>
              <a:t> на </a:t>
            </a:r>
            <a:r>
              <a:rPr lang="ru-RU" dirty="0" err="1">
                <a:latin typeface="+mj-lt"/>
              </a:rPr>
              <a:t>различните</a:t>
            </a:r>
            <a:r>
              <a:rPr lang="ru-RU" dirty="0">
                <a:latin typeface="+mj-lt"/>
              </a:rPr>
              <a:t> устройства в един централен </a:t>
            </a:r>
            <a:r>
              <a:rPr lang="ru-RU" dirty="0" err="1">
                <a:latin typeface="+mj-lt"/>
              </a:rPr>
              <a:t>управляващ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хъб</a:t>
            </a:r>
            <a:r>
              <a:rPr lang="ru-RU" dirty="0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pPr marL="158750" indent="0">
              <a:buNone/>
            </a:pPr>
            <a:endParaRPr lang="bg-BG" dirty="0">
              <a:latin typeface="+mj-lt"/>
            </a:endParaRPr>
          </a:p>
          <a:p>
            <a:pPr marL="158750" indent="0">
              <a:buNone/>
            </a:pPr>
            <a:r>
              <a:rPr lang="bg-BG" dirty="0">
                <a:latin typeface="+mj-lt"/>
              </a:rPr>
              <a:t>Решения: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err="1">
                <a:latin typeface="+mj-lt"/>
              </a:rPr>
              <a:t>Разработваме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лесни</a:t>
            </a:r>
            <a:r>
              <a:rPr lang="ru-RU" dirty="0">
                <a:latin typeface="+mj-lt"/>
              </a:rPr>
              <a:t> за </a:t>
            </a:r>
            <a:r>
              <a:rPr lang="ru-RU" dirty="0" err="1">
                <a:latin typeface="+mj-lt"/>
              </a:rPr>
              <a:t>инсталиране</a:t>
            </a:r>
            <a:r>
              <a:rPr lang="ru-RU" dirty="0">
                <a:latin typeface="+mj-lt"/>
              </a:rPr>
              <a:t> и </a:t>
            </a:r>
            <a:r>
              <a:rPr lang="ru-RU" dirty="0" err="1">
                <a:latin typeface="+mj-lt"/>
              </a:rPr>
              <a:t>използване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IoT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устройва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които</a:t>
            </a:r>
            <a:r>
              <a:rPr lang="ru-RU" dirty="0">
                <a:latin typeface="+mj-lt"/>
              </a:rPr>
              <a:t> правят </a:t>
            </a:r>
            <a:r>
              <a:rPr lang="ru-RU" dirty="0" err="1">
                <a:latin typeface="+mj-lt"/>
              </a:rPr>
              <a:t>домовете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по-интелигентни</a:t>
            </a:r>
            <a:r>
              <a:rPr lang="ru-RU" dirty="0">
                <a:latin typeface="+mj-lt"/>
              </a:rPr>
              <a:t> и </a:t>
            </a:r>
            <a:r>
              <a:rPr lang="ru-RU" dirty="0" err="1">
                <a:latin typeface="+mj-lt"/>
              </a:rPr>
              <a:t>енергийно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ефективни</a:t>
            </a:r>
            <a:r>
              <a:rPr lang="ru-RU" dirty="0">
                <a:latin typeface="+mj-lt"/>
              </a:rPr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err="1">
                <a:latin typeface="+mj-lt"/>
              </a:rPr>
              <a:t>Въвеждаме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гласово</a:t>
            </a:r>
            <a:r>
              <a:rPr lang="ru-RU" dirty="0">
                <a:latin typeface="+mj-lt"/>
              </a:rPr>
              <a:t> и дистанционно управление на </a:t>
            </a:r>
            <a:r>
              <a:rPr lang="ru-RU" dirty="0" err="1">
                <a:latin typeface="+mj-lt"/>
              </a:rPr>
              <a:t>устройствата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което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прави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техните</a:t>
            </a:r>
            <a:r>
              <a:rPr lang="ru-RU" dirty="0">
                <a:latin typeface="+mj-lt"/>
              </a:rPr>
              <a:t> функции </a:t>
            </a:r>
            <a:r>
              <a:rPr lang="ru-RU" dirty="0" err="1">
                <a:latin typeface="+mj-lt"/>
              </a:rPr>
              <a:t>достъпни</a:t>
            </a:r>
            <a:r>
              <a:rPr lang="ru-RU" dirty="0">
                <a:latin typeface="+mj-lt"/>
              </a:rPr>
              <a:t> за </a:t>
            </a:r>
            <a:r>
              <a:rPr lang="ru-RU" dirty="0" err="1">
                <a:latin typeface="+mj-lt"/>
              </a:rPr>
              <a:t>всеки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включително</a:t>
            </a:r>
            <a:r>
              <a:rPr lang="ru-RU" dirty="0">
                <a:latin typeface="+mj-lt"/>
              </a:rPr>
              <a:t> хора с </a:t>
            </a:r>
            <a:r>
              <a:rPr lang="ru-RU" dirty="0" err="1">
                <a:latin typeface="+mj-lt"/>
              </a:rPr>
              <a:t>увреждания</a:t>
            </a:r>
            <a:r>
              <a:rPr lang="ru-RU" dirty="0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err="1">
                <a:latin typeface="+mj-lt"/>
              </a:rPr>
              <a:t>Предoставяме</a:t>
            </a:r>
            <a:r>
              <a:rPr lang="ru-RU" dirty="0">
                <a:latin typeface="+mj-lt"/>
              </a:rPr>
              <a:t> централен </a:t>
            </a:r>
            <a:r>
              <a:rPr lang="ru-RU" dirty="0" err="1">
                <a:latin typeface="+mj-lt"/>
              </a:rPr>
              <a:t>управляващ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хъб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който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улеснява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интеграцията</a:t>
            </a:r>
            <a:r>
              <a:rPr lang="ru-RU" dirty="0">
                <a:latin typeface="+mj-lt"/>
              </a:rPr>
              <a:t> на </a:t>
            </a:r>
            <a:r>
              <a:rPr lang="ru-RU" dirty="0" err="1">
                <a:latin typeface="+mj-lt"/>
              </a:rPr>
              <a:t>различните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устройва</a:t>
            </a:r>
            <a:r>
              <a:rPr lang="ru-RU" dirty="0">
                <a:latin typeface="+mj-lt"/>
              </a:rPr>
              <a:t> за умен дом.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>
              <a:latin typeface="+mj-lt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err="1">
                <a:latin typeface="+mj-lt"/>
              </a:rPr>
              <a:t>Въпрос</a:t>
            </a:r>
            <a:r>
              <a:rPr lang="ru-RU" dirty="0">
                <a:latin typeface="+mj-lt"/>
              </a:rPr>
              <a:t>: Но как </a:t>
            </a:r>
            <a:r>
              <a:rPr lang="ru-RU" dirty="0" err="1">
                <a:latin typeface="+mj-lt"/>
              </a:rPr>
              <a:t>ще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продаваме</a:t>
            </a:r>
            <a:r>
              <a:rPr lang="ru-RU" dirty="0">
                <a:latin typeface="+mj-lt"/>
              </a:rPr>
              <a:t>? Как </a:t>
            </a:r>
            <a:r>
              <a:rPr lang="ru-RU" dirty="0" err="1">
                <a:latin typeface="+mj-lt"/>
              </a:rPr>
              <a:t>ще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стигнем</a:t>
            </a:r>
            <a:r>
              <a:rPr lang="ru-RU" dirty="0">
                <a:latin typeface="+mj-lt"/>
              </a:rPr>
              <a:t> до </a:t>
            </a:r>
            <a:r>
              <a:rPr lang="ru-RU" dirty="0" err="1">
                <a:latin typeface="+mj-lt"/>
              </a:rPr>
              <a:t>крайният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потребител</a:t>
            </a:r>
            <a:r>
              <a:rPr lang="ru-RU" dirty="0">
                <a:latin typeface="+mj-lt"/>
              </a:rPr>
              <a:t>? </a:t>
            </a:r>
            <a:r>
              <a:rPr lang="ru-RU" dirty="0" err="1">
                <a:latin typeface="+mj-lt"/>
              </a:rPr>
              <a:t>Нуждаем</a:t>
            </a:r>
            <a:r>
              <a:rPr lang="ru-RU" dirty="0">
                <a:latin typeface="+mj-lt"/>
              </a:rPr>
              <a:t> се от </a:t>
            </a:r>
            <a:r>
              <a:rPr lang="ru-RU" dirty="0" err="1">
                <a:latin typeface="+mj-lt"/>
              </a:rPr>
              <a:t>уебсаит</a:t>
            </a:r>
            <a:r>
              <a:rPr lang="ru-RU" dirty="0">
                <a:latin typeface="+mj-lt"/>
              </a:rPr>
              <a:t>.</a:t>
            </a:r>
          </a:p>
          <a:p>
            <a:pPr marL="158750" indent="0"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6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HristoSotirov/Smart-Home-Store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https://miro.com/app/board/uXjVKXN1VEM=/?share_link_id=640589528323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HOME SOLUTIONS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719999" y="3387619"/>
            <a:ext cx="314477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BY CODE NINJAS TECHNOLOGY</a:t>
            </a:r>
          </a:p>
        </p:txBody>
      </p:sp>
      <p:sp>
        <p:nvSpPr>
          <p:cNvPr id="479" name="Google Shape;479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</a:t>
            </a: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25E7528-2D76-CB5F-8F55-B570EC5B6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" t="2271" r="2390" b="2304"/>
          <a:stretch/>
        </p:blipFill>
        <p:spPr>
          <a:xfrm>
            <a:off x="657567" y="1169851"/>
            <a:ext cx="7828866" cy="3760308"/>
          </a:xfrm>
          <a:prstGeom prst="roundRect">
            <a:avLst>
              <a:gd name="adj" fmla="val 1203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689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did?</a:t>
            </a:r>
            <a:endParaRPr dirty="0"/>
          </a:p>
        </p:txBody>
      </p:sp>
      <p:grpSp>
        <p:nvGrpSpPr>
          <p:cNvPr id="4" name="Групиране 3">
            <a:extLst>
              <a:ext uri="{FF2B5EF4-FFF2-40B4-BE49-F238E27FC236}">
                <a16:creationId xmlns:a16="http://schemas.microsoft.com/office/drawing/2014/main" id="{3C8D5C6A-1609-0D29-A214-7EC4F0BAB266}"/>
              </a:ext>
            </a:extLst>
          </p:cNvPr>
          <p:cNvGrpSpPr/>
          <p:nvPr/>
        </p:nvGrpSpPr>
        <p:grpSpPr>
          <a:xfrm>
            <a:off x="4127007" y="168969"/>
            <a:ext cx="882891" cy="889087"/>
            <a:chOff x="4127007" y="168969"/>
            <a:chExt cx="882891" cy="88908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9AEE4782-B13B-E815-E35B-553B166D8825}"/>
                </a:ext>
              </a:extLst>
            </p:cNvPr>
            <p:cNvSpPr/>
            <p:nvPr/>
          </p:nvSpPr>
          <p:spPr>
            <a:xfrm>
              <a:off x="4139399" y="224733"/>
              <a:ext cx="833323" cy="83332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040" name="Picture 16" descr="Github Logo - Free social media icons">
              <a:hlinkClick r:id="rId3"/>
              <a:extLst>
                <a:ext uri="{FF2B5EF4-FFF2-40B4-BE49-F238E27FC236}">
                  <a16:creationId xmlns:a16="http://schemas.microsoft.com/office/drawing/2014/main" id="{52CA9DFC-ABB4-7289-291C-A3DACF918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007" y="168969"/>
              <a:ext cx="882891" cy="88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Групиране 13">
            <a:extLst>
              <a:ext uri="{FF2B5EF4-FFF2-40B4-BE49-F238E27FC236}">
                <a16:creationId xmlns:a16="http://schemas.microsoft.com/office/drawing/2014/main" id="{742C9939-2E1C-B452-0453-B05B80A9DB04}"/>
              </a:ext>
            </a:extLst>
          </p:cNvPr>
          <p:cNvGrpSpPr/>
          <p:nvPr/>
        </p:nvGrpSpPr>
        <p:grpSpPr>
          <a:xfrm>
            <a:off x="5263377" y="397262"/>
            <a:ext cx="3583258" cy="4348975"/>
            <a:chOff x="5543550" y="946784"/>
            <a:chExt cx="2686659" cy="3478311"/>
          </a:xfrm>
        </p:grpSpPr>
        <p:pic>
          <p:nvPicPr>
            <p:cNvPr id="9" name="Картина 8">
              <a:extLst>
                <a:ext uri="{FF2B5EF4-FFF2-40B4-BE49-F238E27FC236}">
                  <a16:creationId xmlns:a16="http://schemas.microsoft.com/office/drawing/2014/main" id="{5DAB655F-5F59-54B0-05A5-32964C58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8632" y="1249680"/>
              <a:ext cx="1444310" cy="2827020"/>
            </a:xfrm>
            <a:prstGeom prst="rect">
              <a:avLst/>
            </a:prstGeom>
          </p:spPr>
        </p:pic>
        <p:pic>
          <p:nvPicPr>
            <p:cNvPr id="2" name="Picture 2" descr="Smartphone Transparent PNG, Smartphone Clipart Free Download - Free Transparent  PNG Logos">
              <a:extLst>
                <a:ext uri="{FF2B5EF4-FFF2-40B4-BE49-F238E27FC236}">
                  <a16:creationId xmlns:a16="http://schemas.microsoft.com/office/drawing/2014/main" id="{E1EC4035-2705-BC09-841A-BC61E7546E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550" y="946784"/>
              <a:ext cx="2686659" cy="347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Групиране 12">
            <a:extLst>
              <a:ext uri="{FF2B5EF4-FFF2-40B4-BE49-F238E27FC236}">
                <a16:creationId xmlns:a16="http://schemas.microsoft.com/office/drawing/2014/main" id="{AF2A6EA7-5EA6-191B-C70D-24CB15BD873B}"/>
              </a:ext>
            </a:extLst>
          </p:cNvPr>
          <p:cNvGrpSpPr/>
          <p:nvPr/>
        </p:nvGrpSpPr>
        <p:grpSpPr>
          <a:xfrm>
            <a:off x="169360" y="1483731"/>
            <a:ext cx="5594669" cy="3119769"/>
            <a:chOff x="-242694" y="2024747"/>
            <a:chExt cx="4687713" cy="2636839"/>
          </a:xfrm>
        </p:grpSpPr>
        <p:pic>
          <p:nvPicPr>
            <p:cNvPr id="8" name="Картина 7">
              <a:extLst>
                <a:ext uri="{FF2B5EF4-FFF2-40B4-BE49-F238E27FC236}">
                  <a16:creationId xmlns:a16="http://schemas.microsoft.com/office/drawing/2014/main" id="{B419BEE3-5FF2-37FB-FF01-54A4C6D3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125980"/>
              <a:ext cx="3611880" cy="2026919"/>
            </a:xfrm>
            <a:prstGeom prst="rect">
              <a:avLst/>
            </a:prstGeom>
          </p:spPr>
        </p:pic>
        <p:pic>
          <p:nvPicPr>
            <p:cNvPr id="1028" name="Picture 4" descr="Laptop PNG Transparent Images Free Download | Vector Files | Pngtree">
              <a:extLst>
                <a:ext uri="{FF2B5EF4-FFF2-40B4-BE49-F238E27FC236}">
                  <a16:creationId xmlns:a16="http://schemas.microsoft.com/office/drawing/2014/main" id="{52B90CF0-B08D-BCDD-ADA2-5EE5C850D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2694" y="2024747"/>
              <a:ext cx="4687713" cy="2636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2E23BC2-C61A-72EC-23BF-5EFEA09A5B99}"/>
                </a:ext>
              </a:extLst>
            </p:cNvPr>
            <p:cNvSpPr/>
            <p:nvPr/>
          </p:nvSpPr>
          <p:spPr>
            <a:xfrm flipV="1">
              <a:off x="2066925" y="2076449"/>
              <a:ext cx="66675" cy="64353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24" name="Графика 23" descr="Cursor with solid fill">
            <a:extLst>
              <a:ext uri="{FF2B5EF4-FFF2-40B4-BE49-F238E27FC236}">
                <a16:creationId xmlns:a16="http://schemas.microsoft.com/office/drawing/2014/main" id="{DE237C5A-D015-7EDF-F5E8-75CEFEBA59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8769" y="641394"/>
            <a:ext cx="658916" cy="6589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0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48" name="Google Shape;1548;p60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MODEL</a:t>
            </a:r>
          </a:p>
        </p:txBody>
      </p:sp>
      <p:grpSp>
        <p:nvGrpSpPr>
          <p:cNvPr id="1549" name="Google Shape;1549;p60"/>
          <p:cNvGrpSpPr/>
          <p:nvPr/>
        </p:nvGrpSpPr>
        <p:grpSpPr>
          <a:xfrm>
            <a:off x="6846072" y="1383073"/>
            <a:ext cx="1828998" cy="2405007"/>
            <a:chOff x="1809575" y="238125"/>
            <a:chExt cx="3981275" cy="5219200"/>
          </a:xfrm>
        </p:grpSpPr>
        <p:sp>
          <p:nvSpPr>
            <p:cNvPr id="1550" name="Google Shape;1550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60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61" name="Google Shape;1561;p6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Лепяща бележка, дизайн&#10;&#10;Описанието е генерирано автоматично">
            <a:extLst>
              <a:ext uri="{FF2B5EF4-FFF2-40B4-BE49-F238E27FC236}">
                <a16:creationId xmlns:a16="http://schemas.microsoft.com/office/drawing/2014/main" id="{CD01DFD0-A876-BEB9-34B1-B113044B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60" y="179958"/>
            <a:ext cx="5901880" cy="4783584"/>
          </a:xfrm>
          <a:prstGeom prst="roundRect">
            <a:avLst>
              <a:gd name="adj" fmla="val 35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Google Shape;11782;p82">
            <a:hlinkClick r:id="rId4"/>
            <a:extLst>
              <a:ext uri="{FF2B5EF4-FFF2-40B4-BE49-F238E27FC236}">
                <a16:creationId xmlns:a16="http://schemas.microsoft.com/office/drawing/2014/main" id="{28049269-52F5-5BA5-FC60-530AADF08EA0}"/>
              </a:ext>
            </a:extLst>
          </p:cNvPr>
          <p:cNvSpPr/>
          <p:nvPr/>
        </p:nvSpPr>
        <p:spPr>
          <a:xfrm>
            <a:off x="6993730" y="4521994"/>
            <a:ext cx="472059" cy="378619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Графика 1" descr="Cursor with solid fill">
            <a:extLst>
              <a:ext uri="{FF2B5EF4-FFF2-40B4-BE49-F238E27FC236}">
                <a16:creationId xmlns:a16="http://schemas.microsoft.com/office/drawing/2014/main" id="{0EE7467B-B2F2-D362-C4E7-83102E3C9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6331" y="4571155"/>
            <a:ext cx="658916" cy="6589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18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5"/>
          <p:cNvSpPr/>
          <p:nvPr/>
        </p:nvSpPr>
        <p:spPr>
          <a:xfrm>
            <a:off x="2061518" y="186261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5"/>
          <p:cNvSpPr/>
          <p:nvPr/>
        </p:nvSpPr>
        <p:spPr>
          <a:xfrm>
            <a:off x="3624505" y="186261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5"/>
          <p:cNvSpPr/>
          <p:nvPr/>
        </p:nvSpPr>
        <p:spPr>
          <a:xfrm>
            <a:off x="574805" y="186261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 targeting</a:t>
            </a:r>
            <a:endParaRPr dirty="0"/>
          </a:p>
        </p:txBody>
      </p:sp>
      <p:sp>
        <p:nvSpPr>
          <p:cNvPr id="1086" name="Google Shape;1086;p45"/>
          <p:cNvSpPr/>
          <p:nvPr/>
        </p:nvSpPr>
        <p:spPr>
          <a:xfrm rot="4845869">
            <a:off x="3509305" y="1747435"/>
            <a:ext cx="653700" cy="653700"/>
          </a:xfrm>
          <a:prstGeom prst="pie">
            <a:avLst>
              <a:gd name="adj1" fmla="val 17618044"/>
              <a:gd name="adj2" fmla="val 633724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5"/>
          <p:cNvSpPr/>
          <p:nvPr/>
        </p:nvSpPr>
        <p:spPr>
          <a:xfrm rot="1215136">
            <a:off x="1946318" y="1747435"/>
            <a:ext cx="653700" cy="653700"/>
          </a:xfrm>
          <a:prstGeom prst="pie">
            <a:avLst>
              <a:gd name="adj1" fmla="val 20078629"/>
              <a:gd name="adj2" fmla="val 86037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5"/>
          <p:cNvSpPr/>
          <p:nvPr/>
        </p:nvSpPr>
        <p:spPr>
          <a:xfrm rot="21058904">
            <a:off x="459605" y="1747435"/>
            <a:ext cx="653700" cy="653700"/>
          </a:xfrm>
          <a:prstGeom prst="pie">
            <a:avLst>
              <a:gd name="adj1" fmla="val 0"/>
              <a:gd name="adj2" fmla="val 1270722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5"/>
          <p:cNvSpPr txBox="1">
            <a:spLocks noGrp="1"/>
          </p:cNvSpPr>
          <p:nvPr>
            <p:ph type="title" idx="2"/>
          </p:nvPr>
        </p:nvSpPr>
        <p:spPr>
          <a:xfrm>
            <a:off x="184099" y="2570860"/>
            <a:ext cx="1227956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67,9%</a:t>
            </a:r>
            <a:endParaRPr dirty="0"/>
          </a:p>
        </p:txBody>
      </p:sp>
      <p:sp>
        <p:nvSpPr>
          <p:cNvPr id="1090" name="Google Shape;1090;p45"/>
          <p:cNvSpPr txBox="1">
            <a:spLocks noGrp="1"/>
          </p:cNvSpPr>
          <p:nvPr>
            <p:ph type="title" idx="3"/>
          </p:nvPr>
        </p:nvSpPr>
        <p:spPr>
          <a:xfrm>
            <a:off x="1659190" y="2570860"/>
            <a:ext cx="1227956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44,6%</a:t>
            </a:r>
            <a:endParaRPr dirty="0"/>
          </a:p>
        </p:txBody>
      </p:sp>
      <p:sp>
        <p:nvSpPr>
          <p:cNvPr id="1091" name="Google Shape;1091;p45"/>
          <p:cNvSpPr txBox="1">
            <a:spLocks noGrp="1"/>
          </p:cNvSpPr>
          <p:nvPr>
            <p:ph type="title" idx="4"/>
          </p:nvPr>
        </p:nvSpPr>
        <p:spPr>
          <a:xfrm>
            <a:off x="3169490" y="2576480"/>
            <a:ext cx="1333799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48,2%</a:t>
            </a:r>
            <a:endParaRPr dirty="0"/>
          </a:p>
        </p:txBody>
      </p:sp>
      <p:sp>
        <p:nvSpPr>
          <p:cNvPr id="1093" name="Google Shape;1093;p45"/>
          <p:cNvSpPr txBox="1">
            <a:spLocks noGrp="1"/>
          </p:cNvSpPr>
          <p:nvPr>
            <p:ph type="subTitle" idx="1"/>
          </p:nvPr>
        </p:nvSpPr>
        <p:spPr>
          <a:xfrm>
            <a:off x="225455" y="302378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</a:t>
            </a:r>
            <a:endParaRPr dirty="0"/>
          </a:p>
        </p:txBody>
      </p:sp>
      <p:sp>
        <p:nvSpPr>
          <p:cNvPr id="1094" name="Google Shape;1094;p45"/>
          <p:cNvSpPr txBox="1">
            <a:spLocks noGrp="1"/>
          </p:cNvSpPr>
          <p:nvPr>
            <p:ph type="subTitle" idx="6"/>
          </p:nvPr>
        </p:nvSpPr>
        <p:spPr>
          <a:xfrm>
            <a:off x="1737618" y="302378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</a:t>
            </a:r>
            <a:endParaRPr dirty="0"/>
          </a:p>
        </p:txBody>
      </p:sp>
      <p:sp>
        <p:nvSpPr>
          <p:cNvPr id="1095" name="Google Shape;1095;p45"/>
          <p:cNvSpPr txBox="1">
            <a:spLocks noGrp="1"/>
          </p:cNvSpPr>
          <p:nvPr>
            <p:ph type="subTitle" idx="7"/>
          </p:nvPr>
        </p:nvSpPr>
        <p:spPr>
          <a:xfrm>
            <a:off x="3249780" y="302378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UTILITY</a:t>
            </a:r>
            <a:endParaRPr dirty="0"/>
          </a:p>
        </p:txBody>
      </p:sp>
      <p:sp>
        <p:nvSpPr>
          <p:cNvPr id="1097" name="Google Shape;1097;p45"/>
          <p:cNvSpPr txBox="1">
            <a:spLocks noGrp="1"/>
          </p:cNvSpPr>
          <p:nvPr>
            <p:ph type="subTitle" idx="9"/>
          </p:nvPr>
        </p:nvSpPr>
        <p:spPr>
          <a:xfrm>
            <a:off x="119480" y="336053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18-25</a:t>
            </a:r>
            <a:endParaRPr dirty="0"/>
          </a:p>
        </p:txBody>
      </p:sp>
      <p:sp>
        <p:nvSpPr>
          <p:cNvPr id="1098" name="Google Shape;1098;p45"/>
          <p:cNvSpPr txBox="1">
            <a:spLocks noGrp="1"/>
          </p:cNvSpPr>
          <p:nvPr>
            <p:ph type="subTitle" idx="13"/>
          </p:nvPr>
        </p:nvSpPr>
        <p:spPr>
          <a:xfrm>
            <a:off x="1631665" y="336053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Everyday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9" name="Google Shape;1099;p45"/>
          <p:cNvSpPr txBox="1">
            <a:spLocks noGrp="1"/>
          </p:cNvSpPr>
          <p:nvPr>
            <p:ph type="subTitle" idx="14"/>
          </p:nvPr>
        </p:nvSpPr>
        <p:spPr>
          <a:xfrm>
            <a:off x="3143850" y="336053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Useful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1080;p45">
            <a:extLst>
              <a:ext uri="{FF2B5EF4-FFF2-40B4-BE49-F238E27FC236}">
                <a16:creationId xmlns:a16="http://schemas.microsoft.com/office/drawing/2014/main" id="{DE793687-7819-F4B6-B43A-76EF0861B74C}"/>
              </a:ext>
            </a:extLst>
          </p:cNvPr>
          <p:cNvSpPr/>
          <p:nvPr/>
        </p:nvSpPr>
        <p:spPr>
          <a:xfrm>
            <a:off x="6596057" y="186261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081;p45">
            <a:extLst>
              <a:ext uri="{FF2B5EF4-FFF2-40B4-BE49-F238E27FC236}">
                <a16:creationId xmlns:a16="http://schemas.microsoft.com/office/drawing/2014/main" id="{109ADF42-28B7-667F-F290-E3BFCCA382BD}"/>
              </a:ext>
            </a:extLst>
          </p:cNvPr>
          <p:cNvSpPr/>
          <p:nvPr/>
        </p:nvSpPr>
        <p:spPr>
          <a:xfrm>
            <a:off x="8159044" y="186261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083;p45">
            <a:extLst>
              <a:ext uri="{FF2B5EF4-FFF2-40B4-BE49-F238E27FC236}">
                <a16:creationId xmlns:a16="http://schemas.microsoft.com/office/drawing/2014/main" id="{C0685A0C-4FF0-2BF8-7EB9-8EA6C45AF82D}"/>
              </a:ext>
            </a:extLst>
          </p:cNvPr>
          <p:cNvSpPr/>
          <p:nvPr/>
        </p:nvSpPr>
        <p:spPr>
          <a:xfrm>
            <a:off x="5109344" y="186261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086;p45">
            <a:extLst>
              <a:ext uri="{FF2B5EF4-FFF2-40B4-BE49-F238E27FC236}">
                <a16:creationId xmlns:a16="http://schemas.microsoft.com/office/drawing/2014/main" id="{54D122AF-E6D2-7022-5027-F45911A8B8AF}"/>
              </a:ext>
            </a:extLst>
          </p:cNvPr>
          <p:cNvSpPr/>
          <p:nvPr/>
        </p:nvSpPr>
        <p:spPr>
          <a:xfrm>
            <a:off x="8043844" y="1747435"/>
            <a:ext cx="653700" cy="653700"/>
          </a:xfrm>
          <a:prstGeom prst="pie">
            <a:avLst>
              <a:gd name="adj1" fmla="val 0"/>
              <a:gd name="adj2" fmla="val 1665334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087;p45">
            <a:extLst>
              <a:ext uri="{FF2B5EF4-FFF2-40B4-BE49-F238E27FC236}">
                <a16:creationId xmlns:a16="http://schemas.microsoft.com/office/drawing/2014/main" id="{1FEA702A-79B1-862D-A0F3-D5B3A5288E5B}"/>
              </a:ext>
            </a:extLst>
          </p:cNvPr>
          <p:cNvSpPr/>
          <p:nvPr/>
        </p:nvSpPr>
        <p:spPr>
          <a:xfrm rot="12017372">
            <a:off x="6480857" y="1747435"/>
            <a:ext cx="653700" cy="653700"/>
          </a:xfrm>
          <a:prstGeom prst="pie">
            <a:avLst>
              <a:gd name="adj1" fmla="val 0"/>
              <a:gd name="adj2" fmla="val 9871610"/>
            </a:avLst>
          </a:prstGeom>
          <a:solidFill>
            <a:srgbClr val="5F97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088;p45">
            <a:extLst>
              <a:ext uri="{FF2B5EF4-FFF2-40B4-BE49-F238E27FC236}">
                <a16:creationId xmlns:a16="http://schemas.microsoft.com/office/drawing/2014/main" id="{A5500361-BD3B-6C3C-9903-755542CAA0AD}"/>
              </a:ext>
            </a:extLst>
          </p:cNvPr>
          <p:cNvSpPr/>
          <p:nvPr/>
        </p:nvSpPr>
        <p:spPr>
          <a:xfrm rot="16200000">
            <a:off x="4994144" y="1747435"/>
            <a:ext cx="653700" cy="653700"/>
          </a:xfrm>
          <a:prstGeom prst="pie">
            <a:avLst>
              <a:gd name="adj1" fmla="val 3181363"/>
              <a:gd name="adj2" fmla="val 141261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89;p45">
            <a:extLst>
              <a:ext uri="{FF2B5EF4-FFF2-40B4-BE49-F238E27FC236}">
                <a16:creationId xmlns:a16="http://schemas.microsoft.com/office/drawing/2014/main" id="{90D423A6-6DD4-6FC8-BDDB-C842CBD81D9D}"/>
              </a:ext>
            </a:extLst>
          </p:cNvPr>
          <p:cNvSpPr txBox="1">
            <a:spLocks/>
          </p:cNvSpPr>
          <p:nvPr/>
        </p:nvSpPr>
        <p:spPr>
          <a:xfrm>
            <a:off x="4824569" y="2570860"/>
            <a:ext cx="992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50%</a:t>
            </a:r>
          </a:p>
        </p:txBody>
      </p:sp>
      <p:sp>
        <p:nvSpPr>
          <p:cNvPr id="60" name="Google Shape;1090;p45">
            <a:extLst>
              <a:ext uri="{FF2B5EF4-FFF2-40B4-BE49-F238E27FC236}">
                <a16:creationId xmlns:a16="http://schemas.microsoft.com/office/drawing/2014/main" id="{B73EF180-0494-7661-5B0E-34FD77F48FCE}"/>
              </a:ext>
            </a:extLst>
          </p:cNvPr>
          <p:cNvSpPr txBox="1">
            <a:spLocks/>
          </p:cNvSpPr>
          <p:nvPr/>
        </p:nvSpPr>
        <p:spPr>
          <a:xfrm>
            <a:off x="6197677" y="2570860"/>
            <a:ext cx="1222283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rgbClr val="5F97E5"/>
                </a:solidFill>
              </a:rPr>
              <a:t>41,1%</a:t>
            </a:r>
          </a:p>
        </p:txBody>
      </p:sp>
      <p:sp>
        <p:nvSpPr>
          <p:cNvPr id="61" name="Google Shape;1091;p45">
            <a:extLst>
              <a:ext uri="{FF2B5EF4-FFF2-40B4-BE49-F238E27FC236}">
                <a16:creationId xmlns:a16="http://schemas.microsoft.com/office/drawing/2014/main" id="{2B30FF3F-CD39-70C7-288D-AA845BED1F1C}"/>
              </a:ext>
            </a:extLst>
          </p:cNvPr>
          <p:cNvSpPr txBox="1">
            <a:spLocks/>
          </p:cNvSpPr>
          <p:nvPr/>
        </p:nvSpPr>
        <p:spPr>
          <a:xfrm>
            <a:off x="7776472" y="2576480"/>
            <a:ext cx="1295056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76,8%</a:t>
            </a:r>
          </a:p>
        </p:txBody>
      </p:sp>
      <p:sp>
        <p:nvSpPr>
          <p:cNvPr id="62" name="Google Shape;1093;p45">
            <a:extLst>
              <a:ext uri="{FF2B5EF4-FFF2-40B4-BE49-F238E27FC236}">
                <a16:creationId xmlns:a16="http://schemas.microsoft.com/office/drawing/2014/main" id="{35F7DB39-99C7-B415-A551-8B1489856FA6}"/>
              </a:ext>
            </a:extLst>
          </p:cNvPr>
          <p:cNvSpPr txBox="1">
            <a:spLocks/>
          </p:cNvSpPr>
          <p:nvPr/>
        </p:nvSpPr>
        <p:spPr>
          <a:xfrm>
            <a:off x="4759994" y="302378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TRUST</a:t>
            </a:r>
          </a:p>
        </p:txBody>
      </p:sp>
      <p:sp>
        <p:nvSpPr>
          <p:cNvPr id="63" name="Google Shape;1094;p45">
            <a:extLst>
              <a:ext uri="{FF2B5EF4-FFF2-40B4-BE49-F238E27FC236}">
                <a16:creationId xmlns:a16="http://schemas.microsoft.com/office/drawing/2014/main" id="{655D7546-C0BF-07C2-2539-F0F4E57ABCC2}"/>
              </a:ext>
            </a:extLst>
          </p:cNvPr>
          <p:cNvSpPr txBox="1">
            <a:spLocks/>
          </p:cNvSpPr>
          <p:nvPr/>
        </p:nvSpPr>
        <p:spPr>
          <a:xfrm>
            <a:off x="6272157" y="302378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solidFill>
                  <a:srgbClr val="5F97E5"/>
                </a:solidFill>
              </a:rPr>
              <a:t>AREA</a:t>
            </a:r>
          </a:p>
        </p:txBody>
      </p:sp>
      <p:sp>
        <p:nvSpPr>
          <p:cNvPr id="1024" name="Google Shape;1095;p45">
            <a:extLst>
              <a:ext uri="{FF2B5EF4-FFF2-40B4-BE49-F238E27FC236}">
                <a16:creationId xmlns:a16="http://schemas.microsoft.com/office/drawing/2014/main" id="{17192103-54D0-CC4D-4C9B-D0092F1C1037}"/>
              </a:ext>
            </a:extLst>
          </p:cNvPr>
          <p:cNvSpPr txBox="1">
            <a:spLocks/>
          </p:cNvSpPr>
          <p:nvPr/>
        </p:nvSpPr>
        <p:spPr>
          <a:xfrm>
            <a:off x="7784319" y="3023785"/>
            <a:ext cx="1122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8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WILL BUY</a:t>
            </a:r>
          </a:p>
        </p:txBody>
      </p:sp>
      <p:sp>
        <p:nvSpPr>
          <p:cNvPr id="1025" name="Google Shape;1097;p45">
            <a:extLst>
              <a:ext uri="{FF2B5EF4-FFF2-40B4-BE49-F238E27FC236}">
                <a16:creationId xmlns:a16="http://schemas.microsoft.com/office/drawing/2014/main" id="{14DD525E-F657-19C6-535E-492863EE3558}"/>
              </a:ext>
            </a:extLst>
          </p:cNvPr>
          <p:cNvSpPr txBox="1">
            <a:spLocks/>
          </p:cNvSpPr>
          <p:nvPr/>
        </p:nvSpPr>
        <p:spPr>
          <a:xfrm>
            <a:off x="4654019" y="336053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Not sure</a:t>
            </a:r>
          </a:p>
        </p:txBody>
      </p:sp>
      <p:sp>
        <p:nvSpPr>
          <p:cNvPr id="1026" name="Google Shape;1098;p45">
            <a:extLst>
              <a:ext uri="{FF2B5EF4-FFF2-40B4-BE49-F238E27FC236}">
                <a16:creationId xmlns:a16="http://schemas.microsoft.com/office/drawing/2014/main" id="{B7DF0161-AE89-4D9E-6B2C-56578CF9E73C}"/>
              </a:ext>
            </a:extLst>
          </p:cNvPr>
          <p:cNvSpPr txBox="1">
            <a:spLocks/>
          </p:cNvSpPr>
          <p:nvPr/>
        </p:nvSpPr>
        <p:spPr>
          <a:xfrm>
            <a:off x="6166204" y="336053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Home</a:t>
            </a:r>
          </a:p>
          <a:p>
            <a:pPr marL="0" indent="0"/>
            <a:endParaRPr lang="en-US" dirty="0"/>
          </a:p>
        </p:txBody>
      </p:sp>
      <p:sp>
        <p:nvSpPr>
          <p:cNvPr id="1027" name="Google Shape;1099;p45">
            <a:extLst>
              <a:ext uri="{FF2B5EF4-FFF2-40B4-BE49-F238E27FC236}">
                <a16:creationId xmlns:a16="http://schemas.microsoft.com/office/drawing/2014/main" id="{F7F65D72-1C49-4745-2C49-9812418FAAF8}"/>
              </a:ext>
            </a:extLst>
          </p:cNvPr>
          <p:cNvSpPr txBox="1">
            <a:spLocks/>
          </p:cNvSpPr>
          <p:nvPr/>
        </p:nvSpPr>
        <p:spPr>
          <a:xfrm>
            <a:off x="7678389" y="3360535"/>
            <a:ext cx="13338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Yes, of course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90" name="Google Shape;1190;p48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DEMONSTRATION</a:t>
            </a:r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92" name="Google Shape;1192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225" name="Google Shape;1225;p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72" name="Google Shape;1472;p58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</a:p>
        </p:txBody>
      </p:sp>
      <p:grpSp>
        <p:nvGrpSpPr>
          <p:cNvPr id="1473" name="Google Shape;1473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74" name="Google Shape;1474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5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06" name="Google Shape;1506;p5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"/>
          <p:cNvSpPr txBox="1">
            <a:spLocks noGrp="1"/>
          </p:cNvSpPr>
          <p:nvPr>
            <p:ph type="title"/>
          </p:nvPr>
        </p:nvSpPr>
        <p:spPr>
          <a:xfrm>
            <a:off x="1903200" y="750094"/>
            <a:ext cx="5337600" cy="3643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1"/>
                </a:solidFill>
              </a:rPr>
              <a:t>THANK YOU FOR YOUR ATTENTION!</a:t>
            </a:r>
            <a:endParaRPr lang="en-US" sz="60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CONTENTS</a:t>
            </a:r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are we?</a:t>
            </a:r>
            <a:endParaRPr dirty="0"/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6" name="Google Shape;676;p29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company.</a:t>
            </a:r>
            <a:endParaRPr dirty="0"/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 How? What?</a:t>
            </a:r>
            <a:endParaRPr dirty="0"/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9" name="Google Shape;679;p29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</a:t>
            </a:r>
            <a:endParaRPr dirty="0"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model</a:t>
            </a:r>
            <a:endParaRPr dirty="0"/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2" name="Google Shape;682;p29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ideas.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realisation.</a:t>
            </a:r>
            <a:endParaRPr dirty="0"/>
          </a:p>
        </p:txBody>
      </p:sp>
      <p:sp>
        <p:nvSpPr>
          <p:cNvPr id="686" name="Google Shape;686;p29"/>
          <p:cNvSpPr txBox="1">
            <a:spLocks noGrp="1"/>
          </p:cNvSpPr>
          <p:nvPr>
            <p:ph type="subTitle" idx="16"/>
          </p:nvPr>
        </p:nvSpPr>
        <p:spPr>
          <a:xfrm>
            <a:off x="2066524" y="345587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687" name="Google Shape;687;p29"/>
          <p:cNvSpPr txBox="1">
            <a:spLocks noGrp="1"/>
          </p:cNvSpPr>
          <p:nvPr>
            <p:ph type="title" idx="17"/>
          </p:nvPr>
        </p:nvSpPr>
        <p:spPr>
          <a:xfrm>
            <a:off x="2676149" y="3003588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88" name="Google Shape;688;p29"/>
          <p:cNvSpPr txBox="1">
            <a:spLocks noGrp="1"/>
          </p:cNvSpPr>
          <p:nvPr>
            <p:ph type="subTitle" idx="18"/>
          </p:nvPr>
        </p:nvSpPr>
        <p:spPr>
          <a:xfrm>
            <a:off x="2066862" y="383197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website.</a:t>
            </a:r>
            <a:endParaRPr dirty="0"/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19"/>
          </p:nvPr>
        </p:nvSpPr>
        <p:spPr>
          <a:xfrm>
            <a:off x="4760174" y="345587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690" name="Google Shape;690;p29"/>
          <p:cNvSpPr txBox="1">
            <a:spLocks noGrp="1"/>
          </p:cNvSpPr>
          <p:nvPr>
            <p:ph type="title" idx="20"/>
          </p:nvPr>
        </p:nvSpPr>
        <p:spPr>
          <a:xfrm>
            <a:off x="5369674" y="3003588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21"/>
          </p:nvPr>
        </p:nvSpPr>
        <p:spPr>
          <a:xfrm>
            <a:off x="4709002" y="3831979"/>
            <a:ext cx="2419244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are here to answer you.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ARE WE?</a:t>
            </a:r>
          </a:p>
        </p:txBody>
      </p:sp>
      <p:grpSp>
        <p:nvGrpSpPr>
          <p:cNvPr id="806" name="Google Shape;806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383" name="Google Shape;1383;p55"/>
          <p:cNvSpPr txBox="1">
            <a:spLocks noGrp="1"/>
          </p:cNvSpPr>
          <p:nvPr>
            <p:ph type="subTitle" idx="4"/>
          </p:nvPr>
        </p:nvSpPr>
        <p:spPr>
          <a:xfrm>
            <a:off x="629604" y="2351844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H. Sotirov</a:t>
            </a:r>
            <a:endParaRPr dirty="0"/>
          </a:p>
        </p:txBody>
      </p:sp>
      <p:sp>
        <p:nvSpPr>
          <p:cNvPr id="1384" name="Google Shape;1384;p55"/>
          <p:cNvSpPr txBox="1">
            <a:spLocks noGrp="1"/>
          </p:cNvSpPr>
          <p:nvPr>
            <p:ph type="subTitle" idx="5"/>
          </p:nvPr>
        </p:nvSpPr>
        <p:spPr>
          <a:xfrm>
            <a:off x="3402552" y="2351648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Dobreva</a:t>
            </a:r>
            <a:endParaRPr dirty="0"/>
          </a:p>
        </p:txBody>
      </p:sp>
      <p:sp>
        <p:nvSpPr>
          <p:cNvPr id="1385" name="Google Shape;1385;p55"/>
          <p:cNvSpPr txBox="1">
            <a:spLocks noGrp="1"/>
          </p:cNvSpPr>
          <p:nvPr>
            <p:ph type="subTitle" idx="6"/>
          </p:nvPr>
        </p:nvSpPr>
        <p:spPr>
          <a:xfrm>
            <a:off x="2013464" y="3318126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S. Ivanov</a:t>
            </a:r>
            <a:endParaRPr dirty="0"/>
          </a:p>
        </p:txBody>
      </p:sp>
      <p:sp>
        <p:nvSpPr>
          <p:cNvPr id="56" name="Google Shape;1383;p55">
            <a:extLst>
              <a:ext uri="{FF2B5EF4-FFF2-40B4-BE49-F238E27FC236}">
                <a16:creationId xmlns:a16="http://schemas.microsoft.com/office/drawing/2014/main" id="{AC23E678-2298-F564-381D-96176C5E932E}"/>
              </a:ext>
            </a:extLst>
          </p:cNvPr>
          <p:cNvSpPr txBox="1">
            <a:spLocks/>
          </p:cNvSpPr>
          <p:nvPr/>
        </p:nvSpPr>
        <p:spPr>
          <a:xfrm>
            <a:off x="4787140" y="3318126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dirty="0"/>
              <a:t>A. </a:t>
            </a:r>
            <a:r>
              <a:rPr lang="en-US" dirty="0" err="1"/>
              <a:t>Stoynov</a:t>
            </a:r>
            <a:endParaRPr lang="en-US" dirty="0"/>
          </a:p>
        </p:txBody>
      </p:sp>
      <p:sp>
        <p:nvSpPr>
          <p:cNvPr id="57" name="Google Shape;1385;p55">
            <a:extLst>
              <a:ext uri="{FF2B5EF4-FFF2-40B4-BE49-F238E27FC236}">
                <a16:creationId xmlns:a16="http://schemas.microsoft.com/office/drawing/2014/main" id="{53C139FB-7730-1653-643E-91B3CEFF16DF}"/>
              </a:ext>
            </a:extLst>
          </p:cNvPr>
          <p:cNvSpPr txBox="1">
            <a:spLocks/>
          </p:cNvSpPr>
          <p:nvPr/>
        </p:nvSpPr>
        <p:spPr>
          <a:xfrm>
            <a:off x="6176228" y="2351648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M. </a:t>
            </a:r>
            <a:r>
              <a:rPr lang="en-US" dirty="0" err="1"/>
              <a:t>Venev</a:t>
            </a:r>
            <a:endParaRPr lang="en-US" dirty="0"/>
          </a:p>
        </p:txBody>
      </p:sp>
      <p:sp>
        <p:nvSpPr>
          <p:cNvPr id="58" name="Google Shape;1384;p55">
            <a:extLst>
              <a:ext uri="{FF2B5EF4-FFF2-40B4-BE49-F238E27FC236}">
                <a16:creationId xmlns:a16="http://schemas.microsoft.com/office/drawing/2014/main" id="{8D0757AE-712E-62C0-E3CE-A093CCFBD5F6}"/>
              </a:ext>
            </a:extLst>
          </p:cNvPr>
          <p:cNvSpPr txBox="1">
            <a:spLocks/>
          </p:cNvSpPr>
          <p:nvPr/>
        </p:nvSpPr>
        <p:spPr>
          <a:xfrm>
            <a:off x="7563280" y="3318126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dirty="0"/>
              <a:t>A. Dimitrov</a:t>
            </a:r>
          </a:p>
        </p:txBody>
      </p:sp>
      <p:sp>
        <p:nvSpPr>
          <p:cNvPr id="1407" name="Правоъгълник: със заоблени ъгли 1406">
            <a:extLst>
              <a:ext uri="{FF2B5EF4-FFF2-40B4-BE49-F238E27FC236}">
                <a16:creationId xmlns:a16="http://schemas.microsoft.com/office/drawing/2014/main" id="{26CEF41E-2C9D-3997-76B1-58AD69C300B1}"/>
              </a:ext>
            </a:extLst>
          </p:cNvPr>
          <p:cNvSpPr/>
          <p:nvPr/>
        </p:nvSpPr>
        <p:spPr>
          <a:xfrm>
            <a:off x="595576" y="2671820"/>
            <a:ext cx="1348800" cy="1850400"/>
          </a:xfrm>
          <a:prstGeom prst="roundRect">
            <a:avLst/>
          </a:prstGeom>
          <a:blipFill dpi="0" rotWithShape="1">
            <a:blip r:embed="rId3"/>
            <a:srcRect/>
            <a:stretch>
              <a:fillRect t="-5000" b="-4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08" name="Правоъгълник: със заоблени ъгли 1407">
            <a:extLst>
              <a:ext uri="{FF2B5EF4-FFF2-40B4-BE49-F238E27FC236}">
                <a16:creationId xmlns:a16="http://schemas.microsoft.com/office/drawing/2014/main" id="{31B9759E-6ADD-2851-7167-D056143A60D2}"/>
              </a:ext>
            </a:extLst>
          </p:cNvPr>
          <p:cNvSpPr/>
          <p:nvPr/>
        </p:nvSpPr>
        <p:spPr>
          <a:xfrm>
            <a:off x="3369252" y="2671820"/>
            <a:ext cx="1348800" cy="1850400"/>
          </a:xfrm>
          <a:prstGeom prst="roundRect">
            <a:avLst/>
          </a:prstGeom>
          <a:blipFill dpi="0" rotWithShape="1">
            <a:blip r:embed="rId4"/>
            <a:srcRect/>
            <a:stretch>
              <a:fillRect t="-12000" r="-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09" name="Правоъгълник: със заоблени ъгли 1408">
            <a:extLst>
              <a:ext uri="{FF2B5EF4-FFF2-40B4-BE49-F238E27FC236}">
                <a16:creationId xmlns:a16="http://schemas.microsoft.com/office/drawing/2014/main" id="{93D0B1DA-9CCF-63B2-B456-52D7D58429FA}"/>
              </a:ext>
            </a:extLst>
          </p:cNvPr>
          <p:cNvSpPr/>
          <p:nvPr/>
        </p:nvSpPr>
        <p:spPr>
          <a:xfrm>
            <a:off x="6142928" y="2671820"/>
            <a:ext cx="1348800" cy="1850400"/>
          </a:xfrm>
          <a:prstGeom prst="roundRect">
            <a:avLst/>
          </a:prstGeom>
          <a:blipFill dpi="0" rotWithShape="1">
            <a:blip r:embed="rId5"/>
            <a:srcRect/>
            <a:stretch>
              <a:fillRect l="-7000" r="-7000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10" name="Правоъгълник: със заоблени ъгли 1409">
            <a:extLst>
              <a:ext uri="{FF2B5EF4-FFF2-40B4-BE49-F238E27FC236}">
                <a16:creationId xmlns:a16="http://schemas.microsoft.com/office/drawing/2014/main" id="{E041D435-63C2-EAD2-35EF-FB5AA86E28AE}"/>
              </a:ext>
            </a:extLst>
          </p:cNvPr>
          <p:cNvSpPr/>
          <p:nvPr/>
        </p:nvSpPr>
        <p:spPr>
          <a:xfrm>
            <a:off x="1982628" y="1473093"/>
            <a:ext cx="1348800" cy="18504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11" name="Правоъгълник: със заоблени ъгли 1410">
            <a:extLst>
              <a:ext uri="{FF2B5EF4-FFF2-40B4-BE49-F238E27FC236}">
                <a16:creationId xmlns:a16="http://schemas.microsoft.com/office/drawing/2014/main" id="{4A6DEE0F-8796-4FC4-D3F5-22810142D9F9}"/>
              </a:ext>
            </a:extLst>
          </p:cNvPr>
          <p:cNvSpPr/>
          <p:nvPr/>
        </p:nvSpPr>
        <p:spPr>
          <a:xfrm>
            <a:off x="4756304" y="1473093"/>
            <a:ext cx="1348800" cy="1850400"/>
          </a:xfrm>
          <a:prstGeom prst="roundRect">
            <a:avLst/>
          </a:prstGeom>
          <a:blipFill dpi="0" rotWithShape="0">
            <a:blip r:embed="rId7"/>
            <a:srcRect/>
            <a:stretch>
              <a:fillRect l="-54000" t="-62000" r="-69000" b="-46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12" name="Правоъгълник: със заоблени ъгли 1411">
            <a:extLst>
              <a:ext uri="{FF2B5EF4-FFF2-40B4-BE49-F238E27FC236}">
                <a16:creationId xmlns:a16="http://schemas.microsoft.com/office/drawing/2014/main" id="{A3B17241-9BBA-C947-5767-A371E05523D7}"/>
              </a:ext>
            </a:extLst>
          </p:cNvPr>
          <p:cNvSpPr/>
          <p:nvPr/>
        </p:nvSpPr>
        <p:spPr>
          <a:xfrm>
            <a:off x="7529980" y="1473093"/>
            <a:ext cx="1348800" cy="1850400"/>
          </a:xfrm>
          <a:prstGeom prst="roundRect">
            <a:avLst/>
          </a:prstGeom>
          <a:blipFill dpi="0" rotWithShape="1">
            <a:blip r:embed="rId8"/>
            <a:srcRect/>
            <a:stretch>
              <a:fillRect b="-2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5020811" y="2080625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 STATEMENT</a:t>
            </a:r>
            <a:endParaRPr dirty="0"/>
          </a:p>
        </p:txBody>
      </p:sp>
      <p:grpSp>
        <p:nvGrpSpPr>
          <p:cNvPr id="704" name="Google Shape;704;p31"/>
          <p:cNvGrpSpPr/>
          <p:nvPr/>
        </p:nvGrpSpPr>
        <p:grpSpPr>
          <a:xfrm>
            <a:off x="1845914" y="1864668"/>
            <a:ext cx="1600177" cy="1414164"/>
            <a:chOff x="-3137650" y="2787000"/>
            <a:chExt cx="291450" cy="257575"/>
          </a:xfrm>
        </p:grpSpPr>
        <p:sp>
          <p:nvSpPr>
            <p:cNvPr id="705" name="Google Shape;705;p3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1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26" name="Google Shape;726;p3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5132583" y="2086500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COMPANY</a:t>
            </a:r>
            <a:endParaRPr dirty="0"/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Правоъгълник: със заоблени ъгли 5">
            <a:extLst>
              <a:ext uri="{FF2B5EF4-FFF2-40B4-BE49-F238E27FC236}">
                <a16:creationId xmlns:a16="http://schemas.microsoft.com/office/drawing/2014/main" id="{053ECA85-B8CF-682C-CFEC-BD1488C6BE00}"/>
              </a:ext>
            </a:extLst>
          </p:cNvPr>
          <p:cNvSpPr/>
          <p:nvPr/>
        </p:nvSpPr>
        <p:spPr>
          <a:xfrm>
            <a:off x="1078707" y="1221582"/>
            <a:ext cx="3443287" cy="2929965"/>
          </a:xfrm>
          <a:prstGeom prst="roundRect">
            <a:avLst>
              <a:gd name="adj" fmla="val 2802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20" b="1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216899" y="2744525"/>
            <a:ext cx="3072151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WHY? HOW? WHAT?</a:t>
            </a:r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41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951" name="Google Shape;951;p4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7"/>
          <p:cNvSpPr txBox="1">
            <a:spLocks noGrp="1"/>
          </p:cNvSpPr>
          <p:nvPr>
            <p:ph type="title"/>
          </p:nvPr>
        </p:nvSpPr>
        <p:spPr>
          <a:xfrm>
            <a:off x="5162060" y="2675845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</a:t>
            </a:r>
            <a:endParaRPr dirty="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3"/>
          </p:nvPr>
        </p:nvSpPr>
        <p:spPr>
          <a:xfrm>
            <a:off x="1836635" y="2675845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 did it?</a:t>
            </a:r>
            <a:endParaRPr dirty="0"/>
          </a:p>
        </p:txBody>
      </p:sp>
      <p:grpSp>
        <p:nvGrpSpPr>
          <p:cNvPr id="868" name="Google Shape;868;p37"/>
          <p:cNvGrpSpPr/>
          <p:nvPr/>
        </p:nvGrpSpPr>
        <p:grpSpPr>
          <a:xfrm>
            <a:off x="5999604" y="2140677"/>
            <a:ext cx="469887" cy="469887"/>
            <a:chOff x="1487200" y="4993750"/>
            <a:chExt cx="483125" cy="483125"/>
          </a:xfrm>
        </p:grpSpPr>
        <p:sp>
          <p:nvSpPr>
            <p:cNvPr id="869" name="Google Shape;869;p37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71" name="Google Shape;871;p37"/>
          <p:cNvGrpSpPr/>
          <p:nvPr/>
        </p:nvGrpSpPr>
        <p:grpSpPr>
          <a:xfrm>
            <a:off x="2674509" y="2140677"/>
            <a:ext cx="469887" cy="469887"/>
            <a:chOff x="2081650" y="4993750"/>
            <a:chExt cx="483125" cy="483125"/>
          </a:xfrm>
        </p:grpSpPr>
        <p:sp>
          <p:nvSpPr>
            <p:cNvPr id="872" name="Google Shape;872;p37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4" name="Google Shape;874;p37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875" name="Google Shape;875;p3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we did it?</a:t>
            </a:r>
          </a:p>
        </p:txBody>
      </p:sp>
      <p:grpSp>
        <p:nvGrpSpPr>
          <p:cNvPr id="5" name="Групиране 4">
            <a:extLst>
              <a:ext uri="{FF2B5EF4-FFF2-40B4-BE49-F238E27FC236}">
                <a16:creationId xmlns:a16="http://schemas.microsoft.com/office/drawing/2014/main" id="{DF03B27E-8E8B-6064-7456-397A874E4A09}"/>
              </a:ext>
            </a:extLst>
          </p:cNvPr>
          <p:cNvGrpSpPr/>
          <p:nvPr/>
        </p:nvGrpSpPr>
        <p:grpSpPr>
          <a:xfrm>
            <a:off x="1521142" y="1173660"/>
            <a:ext cx="6101715" cy="3802380"/>
            <a:chOff x="1604010" y="682080"/>
            <a:chExt cx="5935980" cy="3779340"/>
          </a:xfrm>
        </p:grpSpPr>
        <p:sp>
          <p:nvSpPr>
            <p:cNvPr id="4" name="Правоъгълник: със заоблени ъгли 3">
              <a:extLst>
                <a:ext uri="{FF2B5EF4-FFF2-40B4-BE49-F238E27FC236}">
                  <a16:creationId xmlns:a16="http://schemas.microsoft.com/office/drawing/2014/main" id="{D62706E9-4942-A2CD-5C9B-C038A4BD2567}"/>
                </a:ext>
              </a:extLst>
            </p:cNvPr>
            <p:cNvSpPr/>
            <p:nvPr/>
          </p:nvSpPr>
          <p:spPr>
            <a:xfrm>
              <a:off x="1604010" y="682080"/>
              <a:ext cx="5935980" cy="3779340"/>
            </a:xfrm>
            <a:prstGeom prst="roundRect">
              <a:avLst>
                <a:gd name="adj" fmla="val 45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3" name="Картина 2" descr="Картина, която съдържа текст, екранна снимка, мултимедия, Мобилен телефон&#10;&#10;Описанието е генерирано автоматично">
              <a:extLst>
                <a:ext uri="{FF2B5EF4-FFF2-40B4-BE49-F238E27FC236}">
                  <a16:creationId xmlns:a16="http://schemas.microsoft.com/office/drawing/2014/main" id="{48F0A149-19DB-9F0D-97B0-8A5F8A288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037" y="737615"/>
              <a:ext cx="5443926" cy="3668269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325</Words>
  <Application>Microsoft Office PowerPoint</Application>
  <PresentationFormat>Презентация на цял екран (16:9)</PresentationFormat>
  <Paragraphs>78</Paragraphs>
  <Slides>17</Slides>
  <Notes>17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17</vt:i4>
      </vt:variant>
    </vt:vector>
  </HeadingPairs>
  <TitlesOfParts>
    <vt:vector size="22" baseType="lpstr">
      <vt:lpstr>Raleway</vt:lpstr>
      <vt:lpstr>Arial</vt:lpstr>
      <vt:lpstr>Oswald</vt:lpstr>
      <vt:lpstr>Roboto</vt:lpstr>
      <vt:lpstr>Software Development Bussines Plan by Slidesgo</vt:lpstr>
      <vt:lpstr>SMART HOME SOLUTIONS</vt:lpstr>
      <vt:lpstr>TABLE OF CONTENTS</vt:lpstr>
      <vt:lpstr>01</vt:lpstr>
      <vt:lpstr>OUR TEAM</vt:lpstr>
      <vt:lpstr>MISSION STATEMENT</vt:lpstr>
      <vt:lpstr>OUR COMPANY</vt:lpstr>
      <vt:lpstr>02</vt:lpstr>
      <vt:lpstr>SOLUTIONS</vt:lpstr>
      <vt:lpstr>How we did it?</vt:lpstr>
      <vt:lpstr>DATABASE</vt:lpstr>
      <vt:lpstr>What we did?</vt:lpstr>
      <vt:lpstr>03</vt:lpstr>
      <vt:lpstr>Презентация на PowerPoint</vt:lpstr>
      <vt:lpstr>Customer targeting</vt:lpstr>
      <vt:lpstr>04</vt:lpstr>
      <vt:lpstr>05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SOLUTIONS</dc:title>
  <cp:lastModifiedBy>Hristo Sotirov</cp:lastModifiedBy>
  <cp:revision>7</cp:revision>
  <dcterms:modified xsi:type="dcterms:W3CDTF">2024-08-15T19:05:22Z</dcterms:modified>
</cp:coreProperties>
</file>